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6" r:id="rId2"/>
    <p:sldId id="257" r:id="rId3"/>
    <p:sldId id="258" r:id="rId4"/>
    <p:sldId id="259" r:id="rId5"/>
    <p:sldId id="260" r:id="rId6"/>
    <p:sldId id="263" r:id="rId7"/>
    <p:sldId id="261"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6"/>
    <p:restoredTop sz="94694"/>
  </p:normalViewPr>
  <p:slideViewPr>
    <p:cSldViewPr snapToGrid="0">
      <p:cViewPr varScale="1">
        <p:scale>
          <a:sx n="121" d="100"/>
          <a:sy n="121" d="100"/>
        </p:scale>
        <p:origin x="26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C1328A-04EB-A449-94DC-72A5BA3F364D}" type="datetimeFigureOut">
              <a:rPr lang="en-US" smtClean="0"/>
              <a:t>11/7/23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3A8691-6BCC-4B43-BADA-81BE44A0D470}"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Safety is a big part of ppl’s daily life. And crime rate is a big factor that’s affecting safety. Having all those terrible news of crimes happened made me kinda wanna dive into this crime data and see …</a:t>
            </a:r>
          </a:p>
          <a:p>
            <a:endParaRPr lang="en-US" dirty="0"/>
          </a:p>
          <a:p>
            <a:endParaRPr lang="en-US" dirty="0"/>
          </a:p>
        </p:txBody>
      </p:sp>
      <p:sp>
        <p:nvSpPr>
          <p:cNvPr id="4" name="Slide Number Placeholder 3"/>
          <p:cNvSpPr>
            <a:spLocks noGrp="1"/>
          </p:cNvSpPr>
          <p:nvPr>
            <p:ph type="sldNum" sz="quarter" idx="5"/>
          </p:nvPr>
        </p:nvSpPr>
        <p:spPr/>
        <p:txBody>
          <a:bodyPr/>
          <a:lstStyle/>
          <a:p>
            <a:fld id="{063A8691-6BCC-4B43-BADA-81BE44A0D470}" type="slidenum">
              <a:rPr lang="en-US" smtClean="0"/>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is realeased by LAPD and can be foung on Data.gov website.</a:t>
            </a:r>
          </a:p>
          <a:p>
            <a:r>
              <a:rPr lang="en-US" dirty="0"/>
              <a:t>The data is about the crime happened in the city of Los Angeles from 2010 to 2019. It has more than 2million rows that indicates each crime happened. And 30 column for the attributes of each crime, such as the date reported, date occurred, time occurred and so on.</a:t>
            </a:r>
          </a:p>
          <a:p>
            <a:r>
              <a:rPr lang="en-US" dirty="0"/>
              <a:t>Before the analysis, I first cleaned the data by adding year, Month, and time column based on ‘date occurred’.</a:t>
            </a:r>
          </a:p>
          <a:p>
            <a:r>
              <a:rPr lang="en-US" dirty="0"/>
              <a:t>Also, although this should be a data set from 2010 to 2019, it contains crime data happened in 2021. So I deleted these rows since we are only analyzing the trend from 10-19.</a:t>
            </a:r>
          </a:p>
        </p:txBody>
      </p:sp>
      <p:sp>
        <p:nvSpPr>
          <p:cNvPr id="4" name="Slide Number Placeholder 3"/>
          <p:cNvSpPr>
            <a:spLocks noGrp="1"/>
          </p:cNvSpPr>
          <p:nvPr>
            <p:ph type="sldNum" sz="quarter" idx="5"/>
          </p:nvPr>
        </p:nvSpPr>
        <p:spPr/>
        <p:txBody>
          <a:bodyPr/>
          <a:lstStyle/>
          <a:p>
            <a:fld id="{063A8691-6BCC-4B43-BADA-81BE44A0D470}" type="slidenum">
              <a:rPr lang="en-US" smtClean="0"/>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left plot is a line chart of total crime counts by year. The right plot is a heatmap of total counts by month and year.</a:t>
            </a:r>
          </a:p>
          <a:p>
            <a:r>
              <a:rPr lang="en-US" dirty="0"/>
              <a:t>We can see from both chart that 1) theres a drastic drop in 2014, my guess for this drop is: 1)could this be kind of missing data? 2)if its not, then what happened in 2014 that leads to the drop.</a:t>
            </a:r>
          </a:p>
          <a:p>
            <a:r>
              <a:rPr lang="en-US" dirty="0"/>
              <a:t>Besides this, if we look through the overall trend, we can see the crime rate decresed from </a:t>
            </a:r>
          </a:p>
        </p:txBody>
      </p:sp>
      <p:sp>
        <p:nvSpPr>
          <p:cNvPr id="4" name="Slide Number Placeholder 3"/>
          <p:cNvSpPr>
            <a:spLocks noGrp="1"/>
          </p:cNvSpPr>
          <p:nvPr>
            <p:ph type="sldNum" sz="quarter" idx="5"/>
          </p:nvPr>
        </p:nvSpPr>
        <p:spPr/>
        <p:txBody>
          <a:bodyPr/>
          <a:lstStyle/>
          <a:p>
            <a:fld id="{063A8691-6BCC-4B43-BADA-81BE44A0D470}" type="slidenum">
              <a:rPr lang="en-US" smtClean="0"/>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monthly trend, </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We can see there’s a genral consistency throughout months. But we do have the lowest crime rate in Feb, probably beacause it’s the shortest month in a year, and School in Session, less tourist activity due to cold weather</a:t>
            </a:r>
          </a:p>
          <a:p>
            <a:r>
              <a:rPr lang="en-US" dirty="0"/>
              <a:t>We have the highest crime rate in summer months. </a:t>
            </a:r>
            <a:r>
              <a:rPr lang="en-US" b="0" i="0" u="none" strike="noStrike" dirty="0">
                <a:solidFill>
                  <a:srgbClr val="D1D5DB"/>
                </a:solidFill>
                <a:effectLst/>
                <a:latin typeface="Söhne"/>
              </a:rPr>
              <a:t>This could be due to a variety of factors such as weather, holidays, and social behavior patterns during these months.</a:t>
            </a:r>
            <a:endParaRPr lang="en-US" dirty="0"/>
          </a:p>
        </p:txBody>
      </p:sp>
      <p:sp>
        <p:nvSpPr>
          <p:cNvPr id="4" name="Slide Number Placeholder 3"/>
          <p:cNvSpPr>
            <a:spLocks noGrp="1"/>
          </p:cNvSpPr>
          <p:nvPr>
            <p:ph type="sldNum" sz="quarter" idx="5"/>
          </p:nvPr>
        </p:nvSpPr>
        <p:spPr/>
        <p:txBody>
          <a:bodyPr/>
          <a:lstStyle/>
          <a:p>
            <a:fld id="{063A8691-6BCC-4B43-BADA-81BE44A0D470}" type="slidenum">
              <a:rPr lang="en-US" smtClean="0"/>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D1D5DB"/>
                </a:solidFill>
                <a:effectLst/>
                <a:latin typeface="Söhne"/>
              </a:rPr>
              <a:t>And next, if we Look throughout the whole day, we can see </a:t>
            </a:r>
          </a:p>
          <a:p>
            <a:r>
              <a:rPr lang="en-US" b="0" i="0" u="none" strike="noStrike" dirty="0">
                <a:solidFill>
                  <a:srgbClr val="D1D5DB"/>
                </a:solidFill>
                <a:effectLst/>
                <a:latin typeface="Söhne"/>
              </a:rPr>
              <a:t>increased pedestrian and vehicle traffic, as well as more active business operations, presenting more opportunities for certain types of crimes.</a:t>
            </a:r>
            <a:endParaRPr lang="en-US" dirty="0"/>
          </a:p>
        </p:txBody>
      </p:sp>
      <p:sp>
        <p:nvSpPr>
          <p:cNvPr id="4" name="Slide Number Placeholder 3"/>
          <p:cNvSpPr>
            <a:spLocks noGrp="1"/>
          </p:cNvSpPr>
          <p:nvPr>
            <p:ph type="sldNum" sz="quarter" idx="5"/>
          </p:nvPr>
        </p:nvSpPr>
        <p:spPr/>
        <p:txBody>
          <a:bodyPr/>
          <a:lstStyle/>
          <a:p>
            <a:fld id="{063A8691-6BCC-4B43-BADA-81BE44A0D470}" type="slidenum">
              <a:rPr lang="en-US" smtClean="0"/>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geographic angle, it will be good to visualize the data by crime map. So here I generated a crime map iterates over 2010 to 2019.</a:t>
            </a:r>
          </a:p>
          <a:p>
            <a:r>
              <a:rPr lang="en-US" dirty="0"/>
              <a:t>As we can see, although there are changes in color overtime. There are some areas have continuous weaker color or darker color.</a:t>
            </a:r>
          </a:p>
        </p:txBody>
      </p:sp>
      <p:sp>
        <p:nvSpPr>
          <p:cNvPr id="4" name="Slide Number Placeholder 3"/>
          <p:cNvSpPr>
            <a:spLocks noGrp="1"/>
          </p:cNvSpPr>
          <p:nvPr>
            <p:ph type="sldNum" sz="quarter" idx="5"/>
          </p:nvPr>
        </p:nvSpPr>
        <p:spPr/>
        <p:txBody>
          <a:bodyPr/>
          <a:lstStyle/>
          <a:p>
            <a:fld id="{063A8691-6BCC-4B43-BADA-81BE44A0D470}" type="slidenum">
              <a:rPr lang="en-US" smtClean="0"/>
              <a:t>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0316015-9799-9941-921F-EEC2AA26F5EF}" type="datetimeFigureOut">
              <a:rPr lang="en-US" smtClean="0"/>
              <a:t>11/7/23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091F5B-B965-4E43-B46F-851AE8879ED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316015-9799-9941-921F-EEC2AA26F5EF}" type="datetimeFigureOut">
              <a:rPr lang="en-US" smtClean="0"/>
              <a:t>11/7/23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091F5B-B965-4E43-B46F-851AE8879ED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316015-9799-9941-921F-EEC2AA26F5EF}" type="datetimeFigureOut">
              <a:rPr lang="en-US" smtClean="0"/>
              <a:t>11/7/23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091F5B-B965-4E43-B46F-851AE8879ED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316015-9799-9941-921F-EEC2AA26F5EF}" type="datetimeFigureOut">
              <a:rPr lang="en-US" smtClean="0"/>
              <a:t>11/7/23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091F5B-B965-4E43-B46F-851AE8879ED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316015-9799-9941-921F-EEC2AA26F5EF}" type="datetimeFigureOut">
              <a:rPr lang="en-US" smtClean="0"/>
              <a:t>11/7/23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091F5B-B965-4E43-B46F-851AE8879ED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0316015-9799-9941-921F-EEC2AA26F5EF}" type="datetimeFigureOut">
              <a:rPr lang="en-US" smtClean="0"/>
              <a:t>11/7/23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091F5B-B965-4E43-B46F-851AE8879ED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0316015-9799-9941-921F-EEC2AA26F5EF}" type="datetimeFigureOut">
              <a:rPr lang="en-US" smtClean="0"/>
              <a:t>11/7/23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8091F5B-B965-4E43-B46F-851AE8879ED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0316015-9799-9941-921F-EEC2AA26F5EF}" type="datetimeFigureOut">
              <a:rPr lang="en-US" smtClean="0"/>
              <a:t>11/7/23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8091F5B-B965-4E43-B46F-851AE8879ED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316015-9799-9941-921F-EEC2AA26F5EF}" type="datetimeFigureOut">
              <a:rPr lang="en-US" smtClean="0"/>
              <a:t>11/7/23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8091F5B-B965-4E43-B46F-851AE8879ED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316015-9799-9941-921F-EEC2AA26F5EF}" type="datetimeFigureOut">
              <a:rPr lang="en-US" smtClean="0"/>
              <a:t>11/7/23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091F5B-B965-4E43-B46F-851AE8879ED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316015-9799-9941-921F-EEC2AA26F5EF}" type="datetimeFigureOut">
              <a:rPr lang="en-US" smtClean="0"/>
              <a:t>11/7/23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091F5B-B965-4E43-B46F-851AE8879ED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316015-9799-9941-921F-EEC2AA26F5EF}" type="datetimeFigureOut">
              <a:rPr lang="en-US" smtClean="0"/>
              <a:t>11/7/23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091F5B-B965-4E43-B46F-851AE8879ED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catalog.data.gov/dataset/crime-data-from-2010-to-2019"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normAutofit fontScale="90000"/>
          </a:bodyPr>
          <a:lstStyle/>
          <a:p>
            <a:r>
              <a:rPr lang="en-US" b="1" dirty="0"/>
              <a:t>Crime data from 2010 to 2019 in the city of Los Angeles</a:t>
            </a:r>
          </a:p>
        </p:txBody>
      </p:sp>
      <p:sp>
        <p:nvSpPr>
          <p:cNvPr id="3" name="Subtitle 2"/>
          <p:cNvSpPr>
            <a:spLocks noGrp="1"/>
          </p:cNvSpPr>
          <p:nvPr>
            <p:ph type="subTitle" idx="1"/>
          </p:nvPr>
        </p:nvSpPr>
        <p:spPr>
          <a:xfrm>
            <a:off x="1524000" y="4579498"/>
            <a:ext cx="9144000" cy="1655762"/>
          </a:xfrm>
        </p:spPr>
        <p:txBody>
          <a:bodyPr/>
          <a:lstStyle/>
          <a:p>
            <a:r>
              <a:rPr lang="en-US" dirty="0"/>
              <a:t>DS5610 Exploratory Data Analysis </a:t>
            </a:r>
          </a:p>
          <a:p>
            <a:r>
              <a:rPr lang="en-US" dirty="0"/>
              <a:t>Stella Wu</a:t>
            </a:r>
          </a:p>
          <a:p>
            <a:r>
              <a:rPr lang="en-US" dirty="0"/>
              <a:t>November 7</a:t>
            </a:r>
            <a:r>
              <a:rPr lang="en-US" baseline="30000" dirty="0"/>
              <a:t>th</a:t>
            </a:r>
            <a:r>
              <a:rPr lang="en-US" dirty="0"/>
              <a:t> 2023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Introduction/Motivation</a:t>
            </a:r>
          </a:p>
        </p:txBody>
      </p:sp>
      <p:sp>
        <p:nvSpPr>
          <p:cNvPr id="3" name="Content Placeholder 2"/>
          <p:cNvSpPr>
            <a:spLocks noGrp="1"/>
          </p:cNvSpPr>
          <p:nvPr>
            <p:ph idx="1"/>
          </p:nvPr>
        </p:nvSpPr>
        <p:spPr/>
        <p:txBody>
          <a:bodyPr>
            <a:normAutofit/>
          </a:bodyPr>
          <a:lstStyle/>
          <a:p>
            <a:r>
              <a:rPr lang="en-US" sz="2400" dirty="0"/>
              <a:t>Safety is a big part of people’s daily life. And crime rate is a big factor that’s affecting safety.</a:t>
            </a:r>
            <a:br>
              <a:rPr lang="en-US" sz="2400" dirty="0"/>
            </a:br>
            <a:endParaRPr lang="en-US" sz="2400" dirty="0"/>
          </a:p>
          <a:p>
            <a:r>
              <a:rPr lang="en-US" sz="2400" dirty="0"/>
              <a:t>Having the data set, I wonder…</a:t>
            </a:r>
            <a:br>
              <a:rPr lang="en-US" sz="2400" dirty="0"/>
            </a:br>
            <a:r>
              <a:rPr lang="en-US" sz="2400" dirty="0"/>
              <a:t>	1) Is the crime rate increasing or decreasing overtime?</a:t>
            </a:r>
            <a:br>
              <a:rPr lang="en-US" sz="2400" dirty="0"/>
            </a:br>
            <a:r>
              <a:rPr lang="en-US" sz="2400" dirty="0"/>
              <a:t>	2) What time throughout the day is the most dangerous?</a:t>
            </a:r>
            <a:br>
              <a:rPr lang="en-US" sz="2400" dirty="0"/>
            </a:br>
            <a:r>
              <a:rPr lang="en-US" sz="2400" dirty="0"/>
              <a:t>	3) Is there any specific locations that are more dangerous than the others?</a:t>
            </a:r>
            <a:br>
              <a:rPr lang="en-US" sz="2400" dirty="0"/>
            </a:br>
            <a:endParaRPr lang="en-US" sz="2400" dirty="0"/>
          </a:p>
          <a:p>
            <a:r>
              <a:rPr lang="en-US" sz="2400" dirty="0"/>
              <a:t>Good for:</a:t>
            </a:r>
            <a:br>
              <a:rPr lang="en-US" sz="2400" dirty="0"/>
            </a:br>
            <a:r>
              <a:rPr lang="en-US" sz="2400" dirty="0"/>
              <a:t>	1) Citizens: Enhanced Safety, Preventive Measures, Co</a:t>
            </a:r>
            <a:r>
              <a:rPr lang="en-US" sz="2400" dirty="0" err="1"/>
              <a:t>mmunity</a:t>
            </a:r>
            <a:r>
              <a:rPr lang="en-US" sz="2400" dirty="0"/>
              <a:t> Awareness…</a:t>
            </a:r>
            <a:br>
              <a:rPr lang="en-US" sz="2400" dirty="0"/>
            </a:br>
            <a:r>
              <a:rPr lang="en-US" sz="2400" dirty="0"/>
              <a:t>	2) LAPD: Resource Allocation, Predictive Enforcement, Public Safety and Policy Making…</a:t>
            </a:r>
          </a:p>
          <a:p>
            <a:endParaRPr lang="en-US"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a:t>
            </a:r>
          </a:p>
        </p:txBody>
      </p:sp>
      <p:sp>
        <p:nvSpPr>
          <p:cNvPr id="3" name="Content Placeholder 2"/>
          <p:cNvSpPr>
            <a:spLocks noGrp="1"/>
          </p:cNvSpPr>
          <p:nvPr>
            <p:ph idx="1"/>
          </p:nvPr>
        </p:nvSpPr>
        <p:spPr>
          <a:xfrm>
            <a:off x="838200" y="1825625"/>
            <a:ext cx="10891345" cy="4667250"/>
          </a:xfrm>
        </p:spPr>
        <p:txBody>
          <a:bodyPr>
            <a:normAutofit fontScale="77500" lnSpcReduction="20000"/>
          </a:bodyPr>
          <a:lstStyle/>
          <a:p>
            <a:r>
              <a:rPr lang="en-US" dirty="0"/>
              <a:t>Origin: LAPD OpenData (</a:t>
            </a:r>
            <a:r>
              <a:rPr lang="en-US" dirty="0">
                <a:hlinkClick r:id="rId3"/>
              </a:rPr>
              <a:t>https://catalog.data.gov/dataset/crime-data-from-2010-to-2019</a:t>
            </a:r>
            <a:r>
              <a:rPr lang="en-US" dirty="0"/>
              <a:t>)</a:t>
            </a:r>
          </a:p>
          <a:p>
            <a:endParaRPr lang="en-US" sz="1300" dirty="0"/>
          </a:p>
          <a:p>
            <a:r>
              <a:rPr lang="en-US" dirty="0"/>
              <a:t>Data information:</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r>
              <a:rPr lang="en-US" dirty="0"/>
              <a:t>Data cleaning:</a:t>
            </a:r>
          </a:p>
          <a:p>
            <a:pPr marL="0" indent="0">
              <a:buNone/>
            </a:pPr>
            <a:r>
              <a:rPr lang="en-US" dirty="0"/>
              <a:t>1) Add three columns that indicates ‘Year’, ‘Month’ and ‘Time’ based on ‘DATE OCC’.</a:t>
            </a:r>
          </a:p>
          <a:p>
            <a:pPr marL="0" indent="0">
              <a:buNone/>
            </a:pPr>
            <a:r>
              <a:rPr lang="en-US" dirty="0"/>
              <a:t>2) Deleted the crime data happened in 2021.</a:t>
            </a:r>
          </a:p>
        </p:txBody>
      </p:sp>
      <p:pic>
        <p:nvPicPr>
          <p:cNvPr id="4" name="Picture 3"/>
          <p:cNvPicPr>
            <a:picLocks noChangeAspect="1"/>
          </p:cNvPicPr>
          <p:nvPr/>
        </p:nvPicPr>
        <p:blipFill>
          <a:blip r:embed="rId4"/>
          <a:stretch>
            <a:fillRect/>
          </a:stretch>
        </p:blipFill>
        <p:spPr>
          <a:xfrm>
            <a:off x="1190297" y="2860601"/>
            <a:ext cx="7159295" cy="1846041"/>
          </a:xfrm>
          <a:prstGeom prst="rect">
            <a:avLst/>
          </a:prstGeom>
        </p:spPr>
      </p:pic>
      <p:pic>
        <p:nvPicPr>
          <p:cNvPr id="5" name="Picture 4"/>
          <p:cNvPicPr>
            <a:picLocks noChangeAspect="1"/>
          </p:cNvPicPr>
          <p:nvPr/>
        </p:nvPicPr>
        <p:blipFill>
          <a:blip r:embed="rId5"/>
          <a:stretch>
            <a:fillRect/>
          </a:stretch>
        </p:blipFill>
        <p:spPr>
          <a:xfrm>
            <a:off x="8527174" y="2860601"/>
            <a:ext cx="1321019" cy="80061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Analysis</a:t>
            </a:r>
            <a:r>
              <a:rPr lang="zh-CN" altLang="en-US" b="1" dirty="0"/>
              <a:t> </a:t>
            </a:r>
            <a:r>
              <a:rPr lang="en-US" altLang="zh-CN" b="1" dirty="0"/>
              <a:t>–</a:t>
            </a:r>
            <a:r>
              <a:rPr lang="zh-CN" altLang="en-US" b="1" dirty="0"/>
              <a:t> </a:t>
            </a:r>
            <a:r>
              <a:rPr lang="en-US" altLang="zh-CN" b="1" dirty="0"/>
              <a:t>Yearly</a:t>
            </a:r>
            <a:r>
              <a:rPr lang="zh-CN" altLang="en-US" b="1" dirty="0"/>
              <a:t> </a:t>
            </a:r>
            <a:r>
              <a:rPr lang="en-US" altLang="zh-CN" b="1" dirty="0"/>
              <a:t>trend</a:t>
            </a:r>
            <a:endParaRPr lang="en-US" b="1" dirty="0"/>
          </a:p>
        </p:txBody>
      </p:sp>
      <p:sp>
        <p:nvSpPr>
          <p:cNvPr id="3" name="Content Placeholder 2"/>
          <p:cNvSpPr>
            <a:spLocks noGrp="1"/>
          </p:cNvSpPr>
          <p:nvPr>
            <p:ph idx="1"/>
          </p:nvPr>
        </p:nvSpPr>
        <p:spPr>
          <a:xfrm>
            <a:off x="838200" y="4950372"/>
            <a:ext cx="10515600" cy="1542503"/>
          </a:xfrm>
        </p:spPr>
        <p:txBody>
          <a:bodyPr>
            <a:normAutofit/>
          </a:bodyPr>
          <a:lstStyle/>
          <a:p>
            <a:r>
              <a:rPr lang="en-US" dirty="0"/>
              <a:t>A</a:t>
            </a:r>
            <a:r>
              <a:rPr lang="zh-CN" altLang="en-US" dirty="0"/>
              <a:t> </a:t>
            </a:r>
            <a:r>
              <a:rPr lang="en-US" altLang="zh-CN" dirty="0"/>
              <a:t>drastic drop in 2014: 1) missing data 2) what happened in 2014?</a:t>
            </a:r>
          </a:p>
          <a:p>
            <a:r>
              <a:rPr lang="en-US" dirty="0"/>
              <a:t>Overall trend: </a:t>
            </a:r>
            <a:r>
              <a:rPr lang="en-US" dirty="0">
                <a:solidFill>
                  <a:schemeClr val="accent6"/>
                </a:solidFill>
              </a:rPr>
              <a:t>decreased</a:t>
            </a:r>
            <a:r>
              <a:rPr lang="en-US" dirty="0"/>
              <a:t> from 2010 to 2014, </a:t>
            </a:r>
            <a:r>
              <a:rPr lang="en-US" dirty="0">
                <a:solidFill>
                  <a:srgbClr val="FF0000"/>
                </a:solidFill>
              </a:rPr>
              <a:t>increased</a:t>
            </a:r>
            <a:r>
              <a:rPr lang="en-US" dirty="0"/>
              <a:t> from 2014 to 2017, </a:t>
            </a:r>
            <a:r>
              <a:rPr lang="en-US" dirty="0">
                <a:solidFill>
                  <a:schemeClr val="accent6"/>
                </a:solidFill>
              </a:rPr>
              <a:t>decreased</a:t>
            </a:r>
            <a:r>
              <a:rPr lang="en-US" dirty="0"/>
              <a:t> from 2017 to 2019</a:t>
            </a:r>
          </a:p>
        </p:txBody>
      </p:sp>
      <p:pic>
        <p:nvPicPr>
          <p:cNvPr id="4" name="Picture 3"/>
          <p:cNvPicPr>
            <a:picLocks noChangeAspect="1"/>
          </p:cNvPicPr>
          <p:nvPr/>
        </p:nvPicPr>
        <p:blipFill rotWithShape="1">
          <a:blip r:embed="rId3"/>
          <a:srcRect l="237" r="372" b="1016"/>
          <a:stretch>
            <a:fillRect/>
          </a:stretch>
        </p:blipFill>
        <p:spPr>
          <a:xfrm>
            <a:off x="722587" y="1785279"/>
            <a:ext cx="5246452" cy="2856214"/>
          </a:xfrm>
          <a:prstGeom prst="rect">
            <a:avLst/>
          </a:prstGeom>
        </p:spPr>
      </p:pic>
      <p:pic>
        <p:nvPicPr>
          <p:cNvPr id="5" name="Picture 4"/>
          <p:cNvPicPr>
            <a:picLocks noChangeAspect="1"/>
          </p:cNvPicPr>
          <p:nvPr/>
        </p:nvPicPr>
        <p:blipFill>
          <a:blip r:embed="rId4"/>
          <a:stretch>
            <a:fillRect/>
          </a:stretch>
        </p:blipFill>
        <p:spPr>
          <a:xfrm>
            <a:off x="5969039" y="1622668"/>
            <a:ext cx="5800871" cy="318143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Analysis</a:t>
            </a:r>
            <a:r>
              <a:rPr lang="zh-CN" altLang="en-US" b="1" dirty="0"/>
              <a:t> </a:t>
            </a:r>
            <a:r>
              <a:rPr lang="en-US" altLang="zh-CN" b="1" dirty="0"/>
              <a:t>–</a:t>
            </a:r>
            <a:r>
              <a:rPr lang="zh-CN" altLang="en-US" b="1" dirty="0"/>
              <a:t> </a:t>
            </a:r>
            <a:r>
              <a:rPr lang="en-US" altLang="zh-CN" b="1" dirty="0"/>
              <a:t>Monthly trend</a:t>
            </a:r>
            <a:endParaRPr lang="en-US" b="1" dirty="0"/>
          </a:p>
        </p:txBody>
      </p:sp>
      <p:sp>
        <p:nvSpPr>
          <p:cNvPr id="3" name="Content Placeholder 2"/>
          <p:cNvSpPr>
            <a:spLocks noGrp="1"/>
          </p:cNvSpPr>
          <p:nvPr>
            <p:ph idx="1"/>
          </p:nvPr>
        </p:nvSpPr>
        <p:spPr>
          <a:xfrm>
            <a:off x="8638540" y="1825625"/>
            <a:ext cx="2900680" cy="4351655"/>
          </a:xfrm>
        </p:spPr>
        <p:txBody>
          <a:bodyPr>
            <a:normAutofit lnSpcReduction="20000"/>
          </a:bodyPr>
          <a:lstStyle/>
          <a:p>
            <a:r>
              <a:rPr lang="en-US" i="0" u="none" strike="noStrike" dirty="0">
                <a:effectLst/>
                <a:latin typeface="Söhne"/>
              </a:rPr>
              <a:t>General consistency </a:t>
            </a:r>
            <a:r>
              <a:rPr lang="en-US" dirty="0">
                <a:latin typeface="Söhne"/>
              </a:rPr>
              <a:t>across months</a:t>
            </a:r>
          </a:p>
          <a:p>
            <a:r>
              <a:rPr lang="en-US" dirty="0">
                <a:latin typeface="Söhne"/>
              </a:rPr>
              <a:t>Lowest crime rates: </a:t>
            </a:r>
            <a:r>
              <a:rPr lang="en-US" dirty="0">
                <a:solidFill>
                  <a:schemeClr val="accent6"/>
                </a:solidFill>
                <a:latin typeface="Söhne"/>
              </a:rPr>
              <a:t>February</a:t>
            </a:r>
          </a:p>
          <a:p>
            <a:r>
              <a:rPr lang="en-US" dirty="0">
                <a:latin typeface="Söhne"/>
              </a:rPr>
              <a:t>Highest crime rates: the summer months (</a:t>
            </a:r>
            <a:r>
              <a:rPr lang="en-US" dirty="0">
                <a:solidFill>
                  <a:srgbClr val="FF0000"/>
                </a:solidFill>
                <a:latin typeface="Söhne"/>
              </a:rPr>
              <a:t>June, July, August</a:t>
            </a:r>
            <a:r>
              <a:rPr lang="en-US" dirty="0">
                <a:latin typeface="Söhne"/>
              </a:rPr>
              <a:t>)</a:t>
            </a:r>
          </a:p>
        </p:txBody>
      </p:sp>
      <p:pic>
        <p:nvPicPr>
          <p:cNvPr id="5" name="Picture 4"/>
          <p:cNvPicPr>
            <a:picLocks noChangeAspect="1"/>
          </p:cNvPicPr>
          <p:nvPr/>
        </p:nvPicPr>
        <p:blipFill rotWithShape="1">
          <a:blip r:embed="rId3"/>
          <a:srcRect r="575"/>
          <a:stretch>
            <a:fillRect/>
          </a:stretch>
        </p:blipFill>
        <p:spPr>
          <a:xfrm>
            <a:off x="838200" y="1825625"/>
            <a:ext cx="7727731" cy="3671941"/>
          </a:xfrm>
          <a:prstGeom prst="rect">
            <a:avLst/>
          </a:prstGeom>
        </p:spPr>
      </p:pic>
      <p:sp>
        <p:nvSpPr>
          <p:cNvPr id="6" name="5-Point Star 5"/>
          <p:cNvSpPr/>
          <p:nvPr/>
        </p:nvSpPr>
        <p:spPr>
          <a:xfrm>
            <a:off x="2477813" y="3386960"/>
            <a:ext cx="252248" cy="231227"/>
          </a:xfrm>
          <a:prstGeom prst="star5">
            <a:avLst/>
          </a:prstGeom>
          <a:solidFill>
            <a:schemeClr val="accent6">
              <a:alpha val="50000"/>
            </a:schemeClr>
          </a:solidFill>
          <a:ln>
            <a:solidFill>
              <a:schemeClr val="accent6"/>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7" name="5-Point Star 6"/>
          <p:cNvSpPr/>
          <p:nvPr/>
        </p:nvSpPr>
        <p:spPr>
          <a:xfrm>
            <a:off x="4374930" y="3212278"/>
            <a:ext cx="252248" cy="231227"/>
          </a:xfrm>
          <a:prstGeom prst="star5">
            <a:avLst/>
          </a:prstGeom>
          <a:solidFill>
            <a:srgbClr val="FF0000">
              <a:alpha val="50000"/>
            </a:srgb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 name="5-Point Star 9"/>
          <p:cNvSpPr/>
          <p:nvPr/>
        </p:nvSpPr>
        <p:spPr>
          <a:xfrm>
            <a:off x="4842638" y="3164983"/>
            <a:ext cx="252248" cy="231227"/>
          </a:xfrm>
          <a:prstGeom prst="star5">
            <a:avLst/>
          </a:prstGeom>
          <a:solidFill>
            <a:srgbClr val="FF0000">
              <a:alpha val="50000"/>
            </a:srgb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5-Point Star 10"/>
          <p:cNvSpPr/>
          <p:nvPr/>
        </p:nvSpPr>
        <p:spPr>
          <a:xfrm>
            <a:off x="5315603" y="3164985"/>
            <a:ext cx="252248" cy="231227"/>
          </a:xfrm>
          <a:prstGeom prst="star5">
            <a:avLst/>
          </a:prstGeom>
          <a:solidFill>
            <a:srgbClr val="FF0000">
              <a:alpha val="50000"/>
            </a:srgbClr>
          </a:solidFill>
          <a:ln>
            <a:solidFill>
              <a:srgbClr val="FF0000"/>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Analysis – Hourly trend</a:t>
            </a:r>
          </a:p>
        </p:txBody>
      </p:sp>
      <p:sp>
        <p:nvSpPr>
          <p:cNvPr id="3" name="Content Placeholder 2"/>
          <p:cNvSpPr>
            <a:spLocks noGrp="1"/>
          </p:cNvSpPr>
          <p:nvPr>
            <p:ph idx="1"/>
          </p:nvPr>
        </p:nvSpPr>
        <p:spPr>
          <a:xfrm>
            <a:off x="8744608" y="2048668"/>
            <a:ext cx="2609192" cy="4351338"/>
          </a:xfrm>
        </p:spPr>
        <p:txBody>
          <a:bodyPr/>
          <a:lstStyle/>
          <a:p>
            <a:r>
              <a:rPr lang="en-US" dirty="0"/>
              <a:t>Less frequent in early hours in the morning.</a:t>
            </a:r>
          </a:p>
          <a:p>
            <a:r>
              <a:rPr lang="en-US" dirty="0"/>
              <a:t>Little upstick in late night.</a:t>
            </a:r>
          </a:p>
          <a:p>
            <a:r>
              <a:rPr lang="en-US" dirty="0"/>
              <a:t>Peak at 12:00 at noon.</a:t>
            </a:r>
          </a:p>
          <a:p>
            <a:endParaRPr lang="en-US" dirty="0"/>
          </a:p>
        </p:txBody>
      </p:sp>
      <p:pic>
        <p:nvPicPr>
          <p:cNvPr id="4" name="Picture 3"/>
          <p:cNvPicPr>
            <a:picLocks noChangeAspect="1"/>
          </p:cNvPicPr>
          <p:nvPr/>
        </p:nvPicPr>
        <p:blipFill rotWithShape="1">
          <a:blip r:embed="rId3"/>
          <a:srcRect l="-1" r="440" b="981"/>
          <a:stretch>
            <a:fillRect/>
          </a:stretch>
        </p:blipFill>
        <p:spPr>
          <a:xfrm>
            <a:off x="838200" y="1690688"/>
            <a:ext cx="7738241" cy="4226636"/>
          </a:xfrm>
          <a:prstGeom prst="rect">
            <a:avLst/>
          </a:prstGeom>
        </p:spPr>
      </p:pic>
      <p:cxnSp>
        <p:nvCxnSpPr>
          <p:cNvPr id="6" name="Straight Arrow Connector 5"/>
          <p:cNvCxnSpPr/>
          <p:nvPr/>
        </p:nvCxnSpPr>
        <p:spPr>
          <a:xfrm>
            <a:off x="2680137" y="4141075"/>
            <a:ext cx="525518" cy="399394"/>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9" name="Straight Arrow Connector 8"/>
          <p:cNvCxnSpPr/>
          <p:nvPr/>
        </p:nvCxnSpPr>
        <p:spPr>
          <a:xfrm flipV="1">
            <a:off x="6379779" y="3429000"/>
            <a:ext cx="504497" cy="375006"/>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Analysis – crime map (2010-2019)</a:t>
            </a:r>
          </a:p>
        </p:txBody>
      </p:sp>
      <p:pic>
        <p:nvPicPr>
          <p:cNvPr id="5" name="Content Placeholder 4"/>
          <p:cNvPicPr>
            <a:picLocks noGrp="1" noChangeAspect="1"/>
          </p:cNvPicPr>
          <p:nvPr>
            <p:ph idx="1"/>
          </p:nvPr>
        </p:nvPicPr>
        <p:blipFill>
          <a:blip r:embed="rId3"/>
          <a:stretch>
            <a:fillRect/>
          </a:stretch>
        </p:blipFill>
        <p:spPr>
          <a:xfrm>
            <a:off x="712080" y="1478784"/>
            <a:ext cx="8354134" cy="5014091"/>
          </a:xfrm>
        </p:spPr>
      </p:pic>
      <p:sp>
        <p:nvSpPr>
          <p:cNvPr id="6" name="Oval 5"/>
          <p:cNvSpPr/>
          <p:nvPr/>
        </p:nvSpPr>
        <p:spPr>
          <a:xfrm>
            <a:off x="4643070" y="3812517"/>
            <a:ext cx="345008" cy="352317"/>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241049" y="3491843"/>
            <a:ext cx="250416" cy="260020"/>
          </a:xfrm>
          <a:prstGeom prst="ellipse">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3744436" y="3751863"/>
            <a:ext cx="345009" cy="352317"/>
          </a:xfrm>
          <a:prstGeom prst="ellipse">
            <a:avLst/>
          </a:prstGeom>
          <a:noFill/>
          <a:ln w="28575">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3934538" y="4164834"/>
            <a:ext cx="345009" cy="352317"/>
          </a:xfrm>
          <a:prstGeom prst="ellipse">
            <a:avLst/>
          </a:prstGeom>
          <a:noFill/>
          <a:ln w="28575">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3571931" y="2192800"/>
            <a:ext cx="345009" cy="352317"/>
          </a:xfrm>
          <a:prstGeom prst="ellipse">
            <a:avLst/>
          </a:prstGeom>
          <a:noFill/>
          <a:ln w="28575">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2"/>
          <p:cNvSpPr txBox="1"/>
          <p:nvPr/>
        </p:nvSpPr>
        <p:spPr>
          <a:xfrm>
            <a:off x="9087234" y="1690687"/>
            <a:ext cx="3104766" cy="480218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r>
              <a:rPr lang="en-US" dirty="0"/>
              <a:t>Fewer crimes: Beverly Hills, Landera Heights, San Fernando...</a:t>
            </a:r>
            <a:br>
              <a:rPr lang="en-US" dirty="0"/>
            </a:br>
            <a:br>
              <a:rPr lang="en-US" dirty="0"/>
            </a:br>
            <a:r>
              <a:rPr lang="en-US" sz="1600" dirty="0"/>
              <a:t>(Higher Economic Status/Lower population densities/Better Law Enforcement/Community Programs…)</a:t>
            </a:r>
          </a:p>
          <a:p>
            <a:endParaRPr lang="en-US" sz="1600" dirty="0"/>
          </a:p>
          <a:p>
            <a:r>
              <a:rPr lang="en-US" dirty="0"/>
              <a:t>More crimes: downtown LA, Hollywood..</a:t>
            </a:r>
            <a:br>
              <a:rPr lang="en-US" dirty="0"/>
            </a:br>
            <a:br>
              <a:rPr lang="en-US" dirty="0"/>
            </a:br>
            <a:r>
              <a:rPr lang="en-US" sz="1600" dirty="0"/>
              <a:t>(Higher Population Density/Tourist Attractions/More Nightlife and Entertainment/More Homelessness/Economic Disparities…)</a:t>
            </a:r>
          </a:p>
          <a:p>
            <a:endParaRPr lang="en-US" dirty="0"/>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Key takeaways</a:t>
            </a:r>
          </a:p>
        </p:txBody>
      </p:sp>
      <p:sp>
        <p:nvSpPr>
          <p:cNvPr id="3" name="Content Placeholder 2"/>
          <p:cNvSpPr>
            <a:spLocks noGrp="1"/>
          </p:cNvSpPr>
          <p:nvPr>
            <p:ph idx="1"/>
          </p:nvPr>
        </p:nvSpPr>
        <p:spPr/>
        <p:txBody>
          <a:bodyPr>
            <a:normAutofit fontScale="77500" lnSpcReduction="20000"/>
          </a:bodyPr>
          <a:lstStyle/>
          <a:p>
            <a:r>
              <a:rPr lang="en-US" dirty="0"/>
              <a:t>The crime rate fluctuates up and down yearly,</a:t>
            </a:r>
            <a:r>
              <a:rPr lang="en-US" altLang="zh-CN" dirty="0"/>
              <a:t>stays consistent generally monthly but do have the lowest in Feburary and highest during summer months.</a:t>
            </a:r>
            <a:endParaRPr lang="en-US" dirty="0"/>
          </a:p>
          <a:p>
            <a:r>
              <a:rPr lang="en-US" dirty="0"/>
              <a:t>There do exists a peak in crime incidents at a certain hour.</a:t>
            </a:r>
          </a:p>
          <a:p>
            <a:r>
              <a:rPr lang="en-US" dirty="0"/>
              <a:t>Some areas seems to have higher crime rates while other may have fewer, which could be due to factors like population density, economic activity, and urban infrastructure.</a:t>
            </a:r>
          </a:p>
          <a:p>
            <a:r>
              <a:rPr lang="en-US" dirty="0">
                <a:solidFill>
                  <a:schemeClr val="accent2"/>
                </a:solidFill>
              </a:rPr>
              <a:t>For citizens: identify high-risk areas and times for crime, allowing citizens to take precautions to enhance their personal safety.</a:t>
            </a:r>
          </a:p>
          <a:p>
            <a:r>
              <a:rPr lang="en-US" dirty="0">
                <a:solidFill>
                  <a:schemeClr val="accent2"/>
                </a:solidFill>
              </a:rPr>
              <a:t>For LAPD: The hourly crime trends could inform patrol scheduling, the monthly trends could influence community policing efforts during periods of anticipated higher crime rates, and a detailed crime map would be instrumental in resource allocation and urban planning.</a:t>
            </a:r>
          </a:p>
          <a:p>
            <a:r>
              <a:rPr lang="en-US" dirty="0"/>
              <a:t>The crime trends are complex and multifaceted, influenced by a myriad of factors including but not limited to socio-economic status, urban development, law enforcement, and temporal patterns. More analysis need to be conducted.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TotalTime>
  <Words>976</Words>
  <Application>Microsoft Macintosh PowerPoint</Application>
  <PresentationFormat>Widescreen</PresentationFormat>
  <Paragraphs>64</Paragraphs>
  <Slides>8</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Söhne</vt:lpstr>
      <vt:lpstr>Arial</vt:lpstr>
      <vt:lpstr>Calibri</vt:lpstr>
      <vt:lpstr>Calibri Light</vt:lpstr>
      <vt:lpstr>Office Theme</vt:lpstr>
      <vt:lpstr>Crime data from 2010 to 2019 in the city of Los Angeles</vt:lpstr>
      <vt:lpstr>Introduction/Motivation</vt:lpstr>
      <vt:lpstr>Data</vt:lpstr>
      <vt:lpstr>Analysis – Yearly trend</vt:lpstr>
      <vt:lpstr>Analysis – Monthly trend</vt:lpstr>
      <vt:lpstr>Analysis – Hourly trend</vt:lpstr>
      <vt:lpstr>Analysis – crime map (2010-2019)</vt:lpstr>
      <vt:lpstr>Key takeaways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Crime data from 2010 to 2019 in the city of Los Angeles</dc:title>
  <dc:creator>Yuhui Wu</dc:creator>
  <cp:lastModifiedBy>Wu Yuhui</cp:lastModifiedBy>
  <cp:revision>5</cp:revision>
  <dcterms:created xsi:type="dcterms:W3CDTF">2023-11-07T18:35:46Z</dcterms:created>
  <dcterms:modified xsi:type="dcterms:W3CDTF">2023-11-07T20:35:38Z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422FA72D8311C523317C4A65313A0C3B_42</vt:lpwstr>
  </property>
  <property fmtid="{D5CDD505-2E9C-101B-9397-08002B2CF9AE}" pid="3" name="KSOProductBuildVer">
    <vt:lpwstr>1033-6.2.2.8394</vt:lpwstr>
  </property>
</Properties>
</file>

<file path=docProps/thumbnail.jpeg>
</file>